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4" r:id="rId1"/>
  </p:sldMasterIdLst>
  <p:sldIdLst>
    <p:sldId id="256" r:id="rId2"/>
    <p:sldId id="257" r:id="rId3"/>
    <p:sldId id="262" r:id="rId4"/>
    <p:sldId id="258" r:id="rId5"/>
    <p:sldId id="259" r:id="rId6"/>
    <p:sldId id="260" r:id="rId7"/>
    <p:sldId id="261" r:id="rId8"/>
    <p:sldId id="264" r:id="rId9"/>
    <p:sldId id="263" r:id="rId10"/>
    <p:sldId id="265" r:id="rId11"/>
    <p:sldId id="266" r:id="rId12"/>
    <p:sldId id="269"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38FC27-6847-4191-9D92-C50A18EEC655}"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2361866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8FC27-6847-4191-9D92-C50A18EEC655}"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724621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8FC27-6847-4191-9D92-C50A18EEC655}"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362817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8FC27-6847-4191-9D92-C50A18EEC655}"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294499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38FC27-6847-4191-9D92-C50A18EEC655}"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162527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38FC27-6847-4191-9D92-C50A18EEC655}"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46635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38FC27-6847-4191-9D92-C50A18EEC655}"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233292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38FC27-6847-4191-9D92-C50A18EEC655}"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221910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8FC27-6847-4191-9D92-C50A18EEC655}" type="datetimeFigureOut">
              <a:rPr lang="en-US" smtClean="0"/>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332955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338FC27-6847-4191-9D92-C50A18EEC655}"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326413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338FC27-6847-4191-9D92-C50A18EEC655}"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AD0A4-4065-40D5-BBBB-1FE7B199D308}" type="slidenum">
              <a:rPr lang="en-US" smtClean="0"/>
              <a:t>‹#›</a:t>
            </a:fld>
            <a:endParaRPr lang="en-US"/>
          </a:p>
        </p:txBody>
      </p:sp>
    </p:spTree>
    <p:extLst>
      <p:ext uri="{BB962C8B-B14F-4D97-AF65-F5344CB8AC3E}">
        <p14:creationId xmlns:p14="http://schemas.microsoft.com/office/powerpoint/2010/main" val="273307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8FC27-6847-4191-9D92-C50A18EEC655}" type="datetimeFigureOut">
              <a:rPr lang="en-US" smtClean="0"/>
              <a:t>5/20/2025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AD0A4-4065-40D5-BBBB-1FE7B199D308}" type="slidenum">
              <a:rPr lang="en-US" smtClean="0"/>
              <a:t>‹#›</a:t>
            </a:fld>
            <a:endParaRPr lang="en-US"/>
          </a:p>
        </p:txBody>
      </p:sp>
    </p:spTree>
    <p:extLst>
      <p:ext uri="{BB962C8B-B14F-4D97-AF65-F5344CB8AC3E}">
        <p14:creationId xmlns:p14="http://schemas.microsoft.com/office/powerpoint/2010/main" val="1247427604"/>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68" y="2057401"/>
            <a:ext cx="11728939" cy="2066191"/>
          </a:xfrm>
        </p:spPr>
        <p:txBody>
          <a:bodyPr>
            <a:noAutofit/>
          </a:bodyPr>
          <a:lstStyle/>
          <a:p>
            <a:r>
              <a:rPr lang="en-US" sz="8000" dirty="0" smtClean="0">
                <a:latin typeface="Arial Narrow" panose="020B0606020202030204" pitchFamily="34" charset="0"/>
              </a:rPr>
              <a:t>PAL CHAT BOT ASSISTANT</a:t>
            </a:r>
            <a:endParaRPr lang="en-US" sz="8000" dirty="0">
              <a:latin typeface="Arial Narrow" panose="020B0606020202030204" pitchFamily="34" charset="0"/>
            </a:endParaRPr>
          </a:p>
        </p:txBody>
      </p:sp>
    </p:spTree>
    <p:extLst>
      <p:ext uri="{BB962C8B-B14F-4D97-AF65-F5344CB8AC3E}">
        <p14:creationId xmlns:p14="http://schemas.microsoft.com/office/powerpoint/2010/main" val="4158221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Finding the solutions</a:t>
            </a:r>
          </a:p>
        </p:txBody>
      </p:sp>
      <p:pic>
        <p:nvPicPr>
          <p:cNvPr id="5" name="Picture 4"/>
          <p:cNvPicPr>
            <a:picLocks noChangeAspect="1"/>
          </p:cNvPicPr>
          <p:nvPr/>
        </p:nvPicPr>
        <p:blipFill>
          <a:blip r:embed="rId2"/>
          <a:stretch>
            <a:fillRect/>
          </a:stretch>
        </p:blipFill>
        <p:spPr>
          <a:xfrm>
            <a:off x="838200" y="1417943"/>
            <a:ext cx="2898531" cy="4759020"/>
          </a:xfrm>
          <a:prstGeom prst="rect">
            <a:avLst/>
          </a:prstGeom>
        </p:spPr>
      </p:pic>
      <p:pic>
        <p:nvPicPr>
          <p:cNvPr id="6" name="Picture 5"/>
          <p:cNvPicPr>
            <a:picLocks noChangeAspect="1"/>
          </p:cNvPicPr>
          <p:nvPr/>
        </p:nvPicPr>
        <p:blipFill>
          <a:blip r:embed="rId3"/>
          <a:stretch>
            <a:fillRect/>
          </a:stretch>
        </p:blipFill>
        <p:spPr>
          <a:xfrm>
            <a:off x="4584216" y="1417943"/>
            <a:ext cx="2830115" cy="4759020"/>
          </a:xfrm>
          <a:prstGeom prst="rect">
            <a:avLst/>
          </a:prstGeom>
        </p:spPr>
      </p:pic>
      <p:sp>
        <p:nvSpPr>
          <p:cNvPr id="7" name="Right Arrow 6"/>
          <p:cNvSpPr/>
          <p:nvPr/>
        </p:nvSpPr>
        <p:spPr>
          <a:xfrm>
            <a:off x="3848346" y="3744791"/>
            <a:ext cx="624254" cy="3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737231" y="1435527"/>
            <a:ext cx="3728185" cy="3785652"/>
          </a:xfrm>
          <a:prstGeom prst="rect">
            <a:avLst/>
          </a:prstGeom>
          <a:noFill/>
        </p:spPr>
        <p:txBody>
          <a:bodyPr wrap="square" rtlCol="0">
            <a:spAutoFit/>
          </a:bodyPr>
          <a:lstStyle/>
          <a:p>
            <a:r>
              <a:rPr lang="en-US" sz="2400" dirty="0"/>
              <a:t>It can be seen that after the retrieval command, the data of the plastic bags in the database is accurately updated to reflect the actual situation with just a single operation, significantly reducing effort and time compared to the traditional method.</a:t>
            </a:r>
          </a:p>
        </p:txBody>
      </p:sp>
    </p:spTree>
    <p:extLst>
      <p:ext uri="{BB962C8B-B14F-4D97-AF65-F5344CB8AC3E}">
        <p14:creationId xmlns:p14="http://schemas.microsoft.com/office/powerpoint/2010/main" val="10648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Evaluate the solutions</a:t>
            </a:r>
            <a:endParaRPr lang="en-US" dirty="0"/>
          </a:p>
        </p:txBody>
      </p:sp>
      <p:sp>
        <p:nvSpPr>
          <p:cNvPr id="3" name="Content Placeholder 2"/>
          <p:cNvSpPr>
            <a:spLocks noGrp="1"/>
          </p:cNvSpPr>
          <p:nvPr>
            <p:ph idx="1"/>
          </p:nvPr>
        </p:nvSpPr>
        <p:spPr>
          <a:xfrm>
            <a:off x="838200" y="1500310"/>
            <a:ext cx="10515600" cy="4351338"/>
          </a:xfrm>
        </p:spPr>
        <p:txBody>
          <a:bodyPr>
            <a:normAutofit/>
          </a:bodyPr>
          <a:lstStyle/>
          <a:p>
            <a:r>
              <a:rPr lang="en-US" sz="2400" dirty="0" smtClean="0"/>
              <a:t>For </a:t>
            </a:r>
            <a:r>
              <a:rPr lang="en-US" sz="2400" dirty="0"/>
              <a:t>example, to evaluate the effectiveness of the warehouse storage optimization at PAL, we can estimate as follows:</a:t>
            </a:r>
          </a:p>
          <a:p>
            <a:r>
              <a:rPr lang="en-US" sz="2400" dirty="0"/>
              <a:t>On average, plastic retrieval activities at PAL occur more than 15 times per month. Assuming 15 times as a baseline, each retrieval typically requires around 3 </a:t>
            </a:r>
            <a:r>
              <a:rPr lang="en-US" sz="2400" dirty="0" smtClean="0"/>
              <a:t>person </a:t>
            </a:r>
            <a:r>
              <a:rPr lang="en-US" sz="2400" dirty="0"/>
              <a:t>working for approximately </a:t>
            </a:r>
            <a:r>
              <a:rPr lang="en-US" sz="2400" dirty="0" smtClean="0"/>
              <a:t>1 </a:t>
            </a:r>
            <a:r>
              <a:rPr lang="en-US" sz="2400" dirty="0"/>
              <a:t>hours or more. With an average labor cost of 6</a:t>
            </a:r>
            <a:r>
              <a:rPr lang="en-US" sz="2400" dirty="0" smtClean="0"/>
              <a:t>0,000 </a:t>
            </a:r>
            <a:r>
              <a:rPr lang="en-US" sz="2400" dirty="0"/>
              <a:t>VND per hour</a:t>
            </a:r>
            <a:r>
              <a:rPr lang="en-US" sz="2400" dirty="0" smtClean="0"/>
              <a:t>,</a:t>
            </a:r>
            <a:br>
              <a:rPr lang="en-US" sz="2400" dirty="0" smtClean="0"/>
            </a:br>
            <a:r>
              <a:rPr lang="en-US" sz="2400" dirty="0" smtClean="0"/>
              <a:t>12 months per year, </a:t>
            </a:r>
            <a:r>
              <a:rPr lang="en-US" sz="2400" dirty="0"/>
              <a:t>we can estimate the monthly labor loss associated with plastic retrieval activities</a:t>
            </a:r>
            <a:r>
              <a:rPr lang="en-US" sz="2400" dirty="0" smtClean="0"/>
              <a:t>.</a:t>
            </a:r>
            <a:r>
              <a:rPr lang="en-US" dirty="0" smtClean="0"/>
              <a:t/>
            </a:r>
            <a:br>
              <a:rPr lang="en-US" dirty="0" smtClean="0"/>
            </a:br>
            <a:r>
              <a:rPr lang="en-US" dirty="0" smtClean="0"/>
              <a:t/>
            </a:r>
            <a:br>
              <a:rPr lang="en-US" dirty="0" smtClean="0"/>
            </a:br>
            <a:r>
              <a:rPr lang="en-US" sz="3600" dirty="0" smtClean="0"/>
              <a:t>15 X 3 X 1 X 60.000 X 12 = 32.400.000 VND per years</a:t>
            </a:r>
            <a:endParaRPr lang="en-US" sz="3600" dirty="0"/>
          </a:p>
        </p:txBody>
      </p:sp>
    </p:spTree>
    <p:extLst>
      <p:ext uri="{BB962C8B-B14F-4D97-AF65-F5344CB8AC3E}">
        <p14:creationId xmlns:p14="http://schemas.microsoft.com/office/powerpoint/2010/main" val="2652493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Evaluate the solutions</a:t>
            </a:r>
          </a:p>
        </p:txBody>
      </p:sp>
      <p:sp>
        <p:nvSpPr>
          <p:cNvPr id="3" name="Content Placeholder 2"/>
          <p:cNvSpPr>
            <a:spLocks noGrp="1"/>
          </p:cNvSpPr>
          <p:nvPr>
            <p:ph idx="1"/>
          </p:nvPr>
        </p:nvSpPr>
        <p:spPr/>
        <p:txBody>
          <a:bodyPr>
            <a:normAutofit/>
          </a:bodyPr>
          <a:lstStyle/>
          <a:p>
            <a:r>
              <a:rPr lang="en-US" sz="2400" dirty="0"/>
              <a:t>After implementing the </a:t>
            </a:r>
            <a:r>
              <a:rPr lang="en-US" sz="2400" dirty="0" err="1"/>
              <a:t>chatbot</a:t>
            </a:r>
            <a:r>
              <a:rPr lang="en-US" sz="2400" dirty="0"/>
              <a:t>, the time required for plastic retrieval has been reduced to only 30 minutes with just 2 personnel involved. We can make a preliminary estimation as follows</a:t>
            </a:r>
            <a:r>
              <a:rPr lang="en-US" sz="2400" dirty="0" smtClean="0"/>
              <a:t>:</a:t>
            </a:r>
          </a:p>
          <a:p>
            <a:endParaRPr lang="en-US" dirty="0"/>
          </a:p>
          <a:p>
            <a:pPr marL="0" indent="0">
              <a:buNone/>
            </a:pPr>
            <a:r>
              <a:rPr lang="en-US" sz="3600" dirty="0" smtClean="0"/>
              <a:t>15 X 2 X 0.5 X 60.000 X 12 = 10.800.000 </a:t>
            </a:r>
            <a:r>
              <a:rPr lang="en-US" sz="3600" dirty="0"/>
              <a:t>VND per years</a:t>
            </a:r>
          </a:p>
          <a:p>
            <a:pPr marL="0" indent="0">
              <a:buNone/>
            </a:pPr>
            <a:endParaRPr lang="en-US" dirty="0" smtClean="0"/>
          </a:p>
          <a:p>
            <a:pPr marL="0" indent="0">
              <a:buNone/>
            </a:pPr>
            <a:r>
              <a:rPr lang="en-US" sz="2400" dirty="0"/>
              <a:t>This results in an estimated cost saving of approximately</a:t>
            </a:r>
            <a:r>
              <a:rPr lang="en-US" sz="2400" dirty="0" smtClean="0"/>
              <a:t>:</a:t>
            </a:r>
          </a:p>
          <a:p>
            <a:pPr marL="0" indent="0">
              <a:buNone/>
            </a:pPr>
            <a:endParaRPr lang="en-US" dirty="0"/>
          </a:p>
          <a:p>
            <a:pPr marL="0" indent="0">
              <a:buNone/>
            </a:pPr>
            <a:r>
              <a:rPr lang="en-US" sz="3600" dirty="0" smtClean="0"/>
              <a:t>32.400.000 – 10.800.000 = 21.600.000 VND per years</a:t>
            </a:r>
            <a:endParaRPr lang="en-US" sz="3600" dirty="0"/>
          </a:p>
        </p:txBody>
      </p:sp>
    </p:spTree>
    <p:extLst>
      <p:ext uri="{BB962C8B-B14F-4D97-AF65-F5344CB8AC3E}">
        <p14:creationId xmlns:p14="http://schemas.microsoft.com/office/powerpoint/2010/main" val="3955158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Evaluate the solutions</a:t>
            </a:r>
          </a:p>
        </p:txBody>
      </p:sp>
      <p:sp>
        <p:nvSpPr>
          <p:cNvPr id="3" name="Content Placeholder 2"/>
          <p:cNvSpPr>
            <a:spLocks noGrp="1"/>
          </p:cNvSpPr>
          <p:nvPr>
            <p:ph idx="1"/>
          </p:nvPr>
        </p:nvSpPr>
        <p:spPr/>
        <p:txBody>
          <a:bodyPr>
            <a:normAutofit fontScale="92500"/>
          </a:bodyPr>
          <a:lstStyle/>
          <a:p>
            <a:r>
              <a:rPr lang="en-US" dirty="0"/>
              <a:t>The cost of renting a server to run the </a:t>
            </a:r>
            <a:r>
              <a:rPr lang="en-US" dirty="0" err="1"/>
              <a:t>chatbot</a:t>
            </a:r>
            <a:r>
              <a:rPr lang="en-US" dirty="0"/>
              <a:t> is around 100,000 VND/month if using a free API </a:t>
            </a:r>
            <a:r>
              <a:rPr lang="en-US" dirty="0" smtClean="0"/>
              <a:t>key like </a:t>
            </a:r>
            <a:r>
              <a:rPr lang="en-US" dirty="0" err="1" smtClean="0"/>
              <a:t>gemini</a:t>
            </a:r>
            <a:r>
              <a:rPr lang="en-US" dirty="0" smtClean="0"/>
              <a:t>, </a:t>
            </a:r>
            <a:r>
              <a:rPr lang="en-US" dirty="0"/>
              <a:t>so the estimated profit of the </a:t>
            </a:r>
            <a:r>
              <a:rPr lang="en-US" dirty="0" err="1"/>
              <a:t>chatbot</a:t>
            </a:r>
            <a:r>
              <a:rPr lang="en-US" dirty="0"/>
              <a:t> would be </a:t>
            </a:r>
            <a:r>
              <a:rPr lang="en-US" dirty="0" smtClean="0"/>
              <a:t>around</a:t>
            </a:r>
          </a:p>
          <a:p>
            <a:endParaRPr lang="en-US" dirty="0" smtClean="0"/>
          </a:p>
          <a:p>
            <a:pPr marL="0" indent="0" algn="ctr">
              <a:buNone/>
            </a:pPr>
            <a:r>
              <a:rPr lang="en-US" dirty="0" smtClean="0"/>
              <a:t> </a:t>
            </a:r>
            <a:r>
              <a:rPr lang="en-US" sz="3900" dirty="0" smtClean="0"/>
              <a:t>21.600.000 </a:t>
            </a:r>
            <a:r>
              <a:rPr lang="en-US" sz="3900" dirty="0"/>
              <a:t>– </a:t>
            </a:r>
            <a:r>
              <a:rPr lang="en-US" sz="3900" dirty="0" smtClean="0"/>
              <a:t>1.200.000 </a:t>
            </a:r>
            <a:r>
              <a:rPr lang="en-US" sz="3900" dirty="0"/>
              <a:t>= </a:t>
            </a:r>
            <a:r>
              <a:rPr lang="en-US" sz="3900" dirty="0" smtClean="0"/>
              <a:t>20.400.000 </a:t>
            </a:r>
            <a:r>
              <a:rPr lang="en-US" sz="3900" dirty="0"/>
              <a:t>VND per years</a:t>
            </a:r>
          </a:p>
          <a:p>
            <a:pPr marL="0" indent="0">
              <a:buNone/>
            </a:pPr>
            <a:endParaRPr lang="en-US" dirty="0"/>
          </a:p>
          <a:p>
            <a:r>
              <a:rPr lang="en-US" dirty="0" smtClean="0"/>
              <a:t>With </a:t>
            </a:r>
            <a:r>
              <a:rPr lang="en-US" dirty="0"/>
              <a:t>the task management function of the </a:t>
            </a:r>
            <a:r>
              <a:rPr lang="en-US" dirty="0" err="1"/>
              <a:t>chatbot</a:t>
            </a:r>
            <a:r>
              <a:rPr lang="en-US" dirty="0"/>
              <a:t>, it helps make work more efficient and reduces missed tasks compared to traditional methods. However, it's quite difficult to estimate the cost saving, so I will only calculate the hard saving for the plastic bag storage in the warehouse.</a:t>
            </a:r>
          </a:p>
          <a:p>
            <a:endParaRPr lang="en-US" dirty="0"/>
          </a:p>
        </p:txBody>
      </p:sp>
    </p:spTree>
    <p:extLst>
      <p:ext uri="{BB962C8B-B14F-4D97-AF65-F5344CB8AC3E}">
        <p14:creationId xmlns:p14="http://schemas.microsoft.com/office/powerpoint/2010/main" val="75972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Conclusions </a:t>
            </a:r>
            <a:r>
              <a:rPr lang="en-US" dirty="0"/>
              <a:t>and Future Directions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0456"/>
            <a:ext cx="4351338" cy="4351338"/>
          </a:xfrm>
        </p:spPr>
      </p:pic>
      <p:sp>
        <p:nvSpPr>
          <p:cNvPr id="5" name="TextBox 4"/>
          <p:cNvSpPr txBox="1"/>
          <p:nvPr/>
        </p:nvSpPr>
        <p:spPr>
          <a:xfrm>
            <a:off x="5688624" y="1790456"/>
            <a:ext cx="6374421" cy="4154984"/>
          </a:xfrm>
          <a:prstGeom prst="rect">
            <a:avLst/>
          </a:prstGeom>
          <a:noFill/>
        </p:spPr>
        <p:txBody>
          <a:bodyPr wrap="square" rtlCol="0">
            <a:spAutoFit/>
          </a:bodyPr>
          <a:lstStyle/>
          <a:p>
            <a:r>
              <a:rPr lang="en-US" sz="2400" dirty="0"/>
              <a:t>The last thing I would like to share is my desire to further develop this </a:t>
            </a:r>
            <a:r>
              <a:rPr lang="en-US" sz="2400" dirty="0" err="1"/>
              <a:t>chatbot</a:t>
            </a:r>
            <a:r>
              <a:rPr lang="en-US" sz="2400" dirty="0"/>
              <a:t> with more functions to help address various issues, replacing traditional paper-based methods. Another goal is to expand this </a:t>
            </a:r>
            <a:r>
              <a:rPr lang="en-US" sz="2400" dirty="0" err="1"/>
              <a:t>chatbot</a:t>
            </a:r>
            <a:r>
              <a:rPr lang="en-US" sz="2400" dirty="0"/>
              <a:t> assistant to other areas of the lab and potentially integrate machine learning models such as neural networks or </a:t>
            </a:r>
            <a:r>
              <a:rPr lang="en-US" sz="2400" dirty="0" err="1"/>
              <a:t>XGBoost</a:t>
            </a:r>
            <a:r>
              <a:rPr lang="en-US" sz="2400" dirty="0"/>
              <a:t> to predict measurement results that are correlated with each </a:t>
            </a:r>
            <a:r>
              <a:rPr lang="en-US" sz="2400" dirty="0" smtClean="0"/>
              <a:t>other, </a:t>
            </a:r>
            <a:r>
              <a:rPr lang="en-US" sz="2400" dirty="0"/>
              <a:t>computer vision can be applied to automate certain manual test methods, such as pellet appearance inspection.</a:t>
            </a:r>
          </a:p>
        </p:txBody>
      </p:sp>
    </p:spTree>
    <p:extLst>
      <p:ext uri="{BB962C8B-B14F-4D97-AF65-F5344CB8AC3E}">
        <p14:creationId xmlns:p14="http://schemas.microsoft.com/office/powerpoint/2010/main" val="1389894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Presenting the problem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244" y="1690688"/>
            <a:ext cx="4351337" cy="4351337"/>
          </a:xfrm>
        </p:spPr>
      </p:pic>
      <p:sp>
        <p:nvSpPr>
          <p:cNvPr id="5" name="TextBox 4"/>
          <p:cNvSpPr txBox="1"/>
          <p:nvPr/>
        </p:nvSpPr>
        <p:spPr>
          <a:xfrm>
            <a:off x="5189537" y="1690687"/>
            <a:ext cx="6600948" cy="3046988"/>
          </a:xfrm>
          <a:prstGeom prst="rect">
            <a:avLst/>
          </a:prstGeom>
          <a:noFill/>
        </p:spPr>
        <p:txBody>
          <a:bodyPr wrap="square" rtlCol="0">
            <a:spAutoFit/>
          </a:bodyPr>
          <a:lstStyle/>
          <a:p>
            <a:r>
              <a:rPr lang="en-US" sz="2400" dirty="0" smtClean="0"/>
              <a:t>When receiving a sample in the lab, </a:t>
            </a:r>
            <a:r>
              <a:rPr lang="en-US" sz="2400" dirty="0"/>
              <a:t>especially when the samples come in large </a:t>
            </a:r>
            <a:r>
              <a:rPr lang="en-US" sz="2400" dirty="0" smtClean="0"/>
              <a:t>quantities, there are many tasks that need to be carried out, requiring coordination between two people. However, in many cases, a lack of communication leads to frequent missed tasks, and it's not always convenient to communicate in real time. A better solution is needed for managing the required tasks.</a:t>
            </a:r>
            <a:endParaRPr lang="en-US" sz="2400" dirty="0"/>
          </a:p>
        </p:txBody>
      </p:sp>
    </p:spTree>
    <p:extLst>
      <p:ext uri="{BB962C8B-B14F-4D97-AF65-F5344CB8AC3E}">
        <p14:creationId xmlns:p14="http://schemas.microsoft.com/office/powerpoint/2010/main" val="701662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Presenting the problem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371975" cy="4371975"/>
          </a:xfrm>
        </p:spPr>
      </p:pic>
      <p:sp>
        <p:nvSpPr>
          <p:cNvPr id="5" name="TextBox 4"/>
          <p:cNvSpPr txBox="1"/>
          <p:nvPr/>
        </p:nvSpPr>
        <p:spPr>
          <a:xfrm>
            <a:off x="5372101" y="1523634"/>
            <a:ext cx="6655776" cy="4893647"/>
          </a:xfrm>
          <a:prstGeom prst="rect">
            <a:avLst/>
          </a:prstGeom>
          <a:noFill/>
        </p:spPr>
        <p:txBody>
          <a:bodyPr wrap="square" rtlCol="0">
            <a:spAutoFit/>
          </a:bodyPr>
          <a:lstStyle/>
          <a:p>
            <a:r>
              <a:rPr lang="en-US" sz="2400" dirty="0"/>
              <a:t>Another issue at PAL is the traditional method of storing retain samples, which takes a lot of time to search and does not guarantee that the sample can be found. Because the samples are stored in the traditional way, retrieving a retain sample each time requires a great deal of time and effort to sort through the plastic </a:t>
            </a:r>
            <a:r>
              <a:rPr lang="en-US" sz="2400" dirty="0" smtClean="0"/>
              <a:t>bags.</a:t>
            </a:r>
            <a:br>
              <a:rPr lang="en-US" sz="2400" dirty="0" smtClean="0"/>
            </a:br>
            <a:r>
              <a:rPr lang="en-US" sz="2400" dirty="0" smtClean="0"/>
              <a:t/>
            </a:r>
            <a:br>
              <a:rPr lang="en-US" sz="2400" dirty="0" smtClean="0"/>
            </a:br>
            <a:r>
              <a:rPr lang="en-US" sz="2400" dirty="0" smtClean="0"/>
              <a:t> Especially </a:t>
            </a:r>
            <a:r>
              <a:rPr lang="en-US" sz="2400" dirty="0"/>
              <a:t>when the needed bag is located in the bottom </a:t>
            </a:r>
            <a:r>
              <a:rPr lang="en-US" sz="2400" dirty="0" smtClean="0"/>
              <a:t>layers, after </a:t>
            </a:r>
            <a:r>
              <a:rPr lang="en-US" sz="2400" dirty="0"/>
              <a:t>moving all the plastic bags to reach the one at the bottom layer, you have to return all the previously moved bags back to their original positions.</a:t>
            </a:r>
          </a:p>
        </p:txBody>
      </p:sp>
    </p:spTree>
    <p:extLst>
      <p:ext uri="{BB962C8B-B14F-4D97-AF65-F5344CB8AC3E}">
        <p14:creationId xmlns:p14="http://schemas.microsoft.com/office/powerpoint/2010/main" val="2000217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Finding the root causes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4870" y="1352184"/>
            <a:ext cx="2648660" cy="2648660"/>
          </a:xfrm>
          <a:prstGeom prst="rect">
            <a:avLst/>
          </a:prstGeom>
        </p:spPr>
      </p:pic>
      <p:sp>
        <p:nvSpPr>
          <p:cNvPr id="6" name="TextBox 5"/>
          <p:cNvSpPr txBox="1"/>
          <p:nvPr/>
        </p:nvSpPr>
        <p:spPr>
          <a:xfrm>
            <a:off x="4985239" y="2031024"/>
            <a:ext cx="5519107" cy="5078313"/>
          </a:xfrm>
          <a:prstGeom prst="rect">
            <a:avLst/>
          </a:prstGeom>
          <a:noFill/>
        </p:spPr>
        <p:txBody>
          <a:bodyPr wrap="square" rtlCol="0">
            <a:spAutoFit/>
          </a:bodyPr>
          <a:lstStyle/>
          <a:p>
            <a:r>
              <a:rPr lang="en-US" sz="2400" dirty="0"/>
              <a:t>The main cause of these two issues is the lack of a proper workflow management system and the need to apply technology to storage processes instead of relying on traditional manual methods.</a:t>
            </a:r>
            <a:br>
              <a:rPr lang="en-US" sz="2400" dirty="0"/>
            </a:br>
            <a:r>
              <a:rPr lang="en-US" sz="2400" dirty="0"/>
              <a:t/>
            </a:r>
            <a:br>
              <a:rPr lang="en-US" sz="2400" dirty="0"/>
            </a:br>
            <a:r>
              <a:rPr lang="en-US" sz="2400" dirty="0"/>
              <a:t>Another point is that work management methods and storage approaches need to be customized to suit each specific area. Existing software solutions are not always the most effective way to address these issues.</a:t>
            </a:r>
            <a:r>
              <a:rPr lang="en-US" dirty="0"/>
              <a:t/>
            </a:r>
            <a:br>
              <a:rPr lang="en-US" dirty="0"/>
            </a:br>
            <a:r>
              <a:rPr lang="en-US" dirty="0"/>
              <a:t/>
            </a:r>
            <a:br>
              <a:rPr lang="en-US" dirty="0"/>
            </a:br>
            <a:endParaRPr lang="en-US" dirty="0"/>
          </a:p>
        </p:txBody>
      </p:sp>
      <p:sp>
        <p:nvSpPr>
          <p:cNvPr id="7" name="Plus 6"/>
          <p:cNvSpPr/>
          <p:nvPr/>
        </p:nvSpPr>
        <p:spPr>
          <a:xfrm>
            <a:off x="2610938" y="4045150"/>
            <a:ext cx="316523" cy="29419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8836" y="4383654"/>
            <a:ext cx="2654694" cy="2268415"/>
          </a:xfrm>
          <a:prstGeom prst="rect">
            <a:avLst/>
          </a:prstGeom>
        </p:spPr>
      </p:pic>
    </p:spTree>
    <p:extLst>
      <p:ext uri="{BB962C8B-B14F-4D97-AF65-F5344CB8AC3E}">
        <p14:creationId xmlns:p14="http://schemas.microsoft.com/office/powerpoint/2010/main" val="1617457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Finding the solutions</a:t>
            </a:r>
            <a:endParaRPr lang="en-US" dirty="0"/>
          </a:p>
        </p:txBody>
      </p:sp>
      <p:pic>
        <p:nvPicPr>
          <p:cNvPr id="4" name="Content Placeholder 3"/>
          <p:cNvPicPr>
            <a:picLocks noGrp="1" noChangeAspect="1"/>
          </p:cNvPicPr>
          <p:nvPr>
            <p:ph idx="1"/>
          </p:nvPr>
        </p:nvPicPr>
        <p:blipFill>
          <a:blip r:embed="rId2"/>
          <a:stretch>
            <a:fillRect/>
          </a:stretch>
        </p:blipFill>
        <p:spPr>
          <a:xfrm>
            <a:off x="1058946" y="1690688"/>
            <a:ext cx="3796399" cy="4351338"/>
          </a:xfrm>
          <a:prstGeom prst="rect">
            <a:avLst/>
          </a:prstGeom>
        </p:spPr>
      </p:pic>
      <p:sp>
        <p:nvSpPr>
          <p:cNvPr id="5" name="TextBox 4"/>
          <p:cNvSpPr txBox="1"/>
          <p:nvPr/>
        </p:nvSpPr>
        <p:spPr>
          <a:xfrm>
            <a:off x="5076091" y="1690688"/>
            <a:ext cx="6433040" cy="3046988"/>
          </a:xfrm>
          <a:prstGeom prst="rect">
            <a:avLst/>
          </a:prstGeom>
          <a:noFill/>
        </p:spPr>
        <p:txBody>
          <a:bodyPr wrap="square" rtlCol="0">
            <a:spAutoFit/>
          </a:bodyPr>
          <a:lstStyle/>
          <a:p>
            <a:r>
              <a:rPr lang="en-US" sz="2400" dirty="0"/>
              <a:t>With all of that in mind, the solution I would like to propose here is a </a:t>
            </a:r>
            <a:r>
              <a:rPr lang="en-US" sz="2400" dirty="0" err="1"/>
              <a:t>chatbot</a:t>
            </a:r>
            <a:r>
              <a:rPr lang="en-US" sz="2400" dirty="0"/>
              <a:t> that functions as an assistant to help store, manage, and retrieve data.</a:t>
            </a:r>
            <a:br>
              <a:rPr lang="en-US" sz="2400" dirty="0"/>
            </a:br>
            <a:r>
              <a:rPr lang="en-US" sz="2400" dirty="0"/>
              <a:t/>
            </a:r>
            <a:br>
              <a:rPr lang="en-US" sz="2400" dirty="0"/>
            </a:br>
            <a:r>
              <a:rPr lang="en-US" sz="2400" dirty="0"/>
              <a:t>The </a:t>
            </a:r>
            <a:r>
              <a:rPr lang="en-US" sz="2400" dirty="0" err="1"/>
              <a:t>chatbot</a:t>
            </a:r>
            <a:r>
              <a:rPr lang="en-US" sz="2400" dirty="0"/>
              <a:t> was developed by me, using </a:t>
            </a:r>
            <a:r>
              <a:rPr lang="en-US" sz="2400" dirty="0" err="1"/>
              <a:t>FastAPI</a:t>
            </a:r>
            <a:r>
              <a:rPr lang="en-US" sz="2400" dirty="0"/>
              <a:t> for the backend, </a:t>
            </a:r>
            <a:r>
              <a:rPr lang="en-US" sz="2400" dirty="0" err="1"/>
              <a:t>SQLModel</a:t>
            </a:r>
            <a:r>
              <a:rPr lang="en-US" sz="2400" dirty="0"/>
              <a:t> for the database, and </a:t>
            </a:r>
            <a:r>
              <a:rPr lang="en-US" sz="2400" dirty="0" smtClean="0"/>
              <a:t>llama8B </a:t>
            </a:r>
            <a:r>
              <a:rPr lang="en-US" sz="2400" dirty="0"/>
              <a:t>for natural language processing. All functions were written in Python.</a:t>
            </a:r>
          </a:p>
        </p:txBody>
      </p:sp>
    </p:spTree>
    <p:extLst>
      <p:ext uri="{BB962C8B-B14F-4D97-AF65-F5344CB8AC3E}">
        <p14:creationId xmlns:p14="http://schemas.microsoft.com/office/powerpoint/2010/main" val="1771688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Finding the solutions</a:t>
            </a:r>
          </a:p>
        </p:txBody>
      </p:sp>
      <p:pic>
        <p:nvPicPr>
          <p:cNvPr id="4" name="Picture 3"/>
          <p:cNvPicPr>
            <a:picLocks noChangeAspect="1"/>
          </p:cNvPicPr>
          <p:nvPr/>
        </p:nvPicPr>
        <p:blipFill>
          <a:blip r:embed="rId2"/>
          <a:stretch>
            <a:fillRect/>
          </a:stretch>
        </p:blipFill>
        <p:spPr>
          <a:xfrm>
            <a:off x="838200" y="1690688"/>
            <a:ext cx="3482934" cy="3990064"/>
          </a:xfrm>
          <a:prstGeom prst="rect">
            <a:avLst/>
          </a:prstGeom>
        </p:spPr>
      </p:pic>
      <p:sp>
        <p:nvSpPr>
          <p:cNvPr id="5" name="TextBox 4"/>
          <p:cNvSpPr txBox="1"/>
          <p:nvPr/>
        </p:nvSpPr>
        <p:spPr>
          <a:xfrm>
            <a:off x="4730263" y="1690688"/>
            <a:ext cx="808984" cy="841552"/>
          </a:xfrm>
          <a:prstGeom prst="rect">
            <a:avLst/>
          </a:prstGeom>
          <a:noFill/>
        </p:spPr>
        <p:txBody>
          <a:bodyPr wrap="square" rtlCol="0">
            <a:spAutoFit/>
          </a:bodyPr>
          <a:lstStyle/>
          <a:p>
            <a:endParaRPr lang="en-US" dirty="0"/>
          </a:p>
        </p:txBody>
      </p:sp>
      <p:sp>
        <p:nvSpPr>
          <p:cNvPr id="7" name="TextBox 6"/>
          <p:cNvSpPr txBox="1"/>
          <p:nvPr/>
        </p:nvSpPr>
        <p:spPr>
          <a:xfrm>
            <a:off x="8376127" y="1690688"/>
            <a:ext cx="3386802" cy="4524315"/>
          </a:xfrm>
          <a:prstGeom prst="rect">
            <a:avLst/>
          </a:prstGeom>
          <a:noFill/>
        </p:spPr>
        <p:txBody>
          <a:bodyPr wrap="square" rtlCol="0">
            <a:spAutoFit/>
          </a:bodyPr>
          <a:lstStyle/>
          <a:p>
            <a:r>
              <a:rPr lang="en-US" sz="2400" dirty="0"/>
              <a:t>The </a:t>
            </a:r>
            <a:r>
              <a:rPr lang="en-US" sz="2400" dirty="0" err="1"/>
              <a:t>chatbot</a:t>
            </a:r>
            <a:r>
              <a:rPr lang="en-US" sz="2400" dirty="0"/>
              <a:t> supports many features for task management, such as adding </a:t>
            </a:r>
            <a:r>
              <a:rPr lang="en-US" sz="2400" dirty="0" smtClean="0"/>
              <a:t>sample, </a:t>
            </a:r>
            <a:r>
              <a:rPr lang="en-US" sz="2400" dirty="0"/>
              <a:t>marking tasks as done, deleting tasks, deleting </a:t>
            </a:r>
            <a:r>
              <a:rPr lang="en-US" sz="2400" dirty="0" smtClean="0"/>
              <a:t>sample, </a:t>
            </a:r>
            <a:r>
              <a:rPr lang="en-US" sz="2400" dirty="0"/>
              <a:t>showing remaining tasks, checking tasks of a template, marking </a:t>
            </a:r>
            <a:r>
              <a:rPr lang="en-US" sz="2400" dirty="0" smtClean="0"/>
              <a:t>sample </a:t>
            </a:r>
            <a:r>
              <a:rPr lang="en-US" sz="2400" dirty="0"/>
              <a:t>as completed, and filtering completed and incomplete </a:t>
            </a:r>
            <a:r>
              <a:rPr lang="en-US" sz="2400" dirty="0" smtClean="0"/>
              <a:t>sample.</a:t>
            </a:r>
            <a:endParaRPr lang="en-US" sz="2400" dirty="0"/>
          </a:p>
        </p:txBody>
      </p:sp>
      <p:pic>
        <p:nvPicPr>
          <p:cNvPr id="8" name="Picture 7"/>
          <p:cNvPicPr>
            <a:picLocks noChangeAspect="1"/>
          </p:cNvPicPr>
          <p:nvPr/>
        </p:nvPicPr>
        <p:blipFill>
          <a:blip r:embed="rId3"/>
          <a:stretch>
            <a:fillRect/>
          </a:stretch>
        </p:blipFill>
        <p:spPr>
          <a:xfrm>
            <a:off x="4321134" y="1698459"/>
            <a:ext cx="3398512" cy="4875872"/>
          </a:xfrm>
          <a:prstGeom prst="rect">
            <a:avLst/>
          </a:prstGeom>
        </p:spPr>
      </p:pic>
    </p:spTree>
    <p:extLst>
      <p:ext uri="{BB962C8B-B14F-4D97-AF65-F5344CB8AC3E}">
        <p14:creationId xmlns:p14="http://schemas.microsoft.com/office/powerpoint/2010/main" val="105336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Finding the solutions</a:t>
            </a:r>
          </a:p>
        </p:txBody>
      </p:sp>
      <p:pic>
        <p:nvPicPr>
          <p:cNvPr id="4" name="Content Placeholder 3"/>
          <p:cNvPicPr>
            <a:picLocks noGrp="1" noChangeAspect="1"/>
          </p:cNvPicPr>
          <p:nvPr>
            <p:ph idx="1"/>
          </p:nvPr>
        </p:nvPicPr>
        <p:blipFill>
          <a:blip r:embed="rId2"/>
          <a:stretch>
            <a:fillRect/>
          </a:stretch>
        </p:blipFill>
        <p:spPr>
          <a:xfrm>
            <a:off x="838200" y="1690688"/>
            <a:ext cx="3773224" cy="4351338"/>
          </a:xfrm>
          <a:prstGeom prst="rect">
            <a:avLst/>
          </a:prstGeom>
        </p:spPr>
      </p:pic>
      <p:pic>
        <p:nvPicPr>
          <p:cNvPr id="5" name="Picture 4"/>
          <p:cNvPicPr>
            <a:picLocks noChangeAspect="1"/>
          </p:cNvPicPr>
          <p:nvPr/>
        </p:nvPicPr>
        <p:blipFill>
          <a:blip r:embed="rId3"/>
          <a:stretch>
            <a:fillRect/>
          </a:stretch>
        </p:blipFill>
        <p:spPr>
          <a:xfrm>
            <a:off x="4764946" y="1690688"/>
            <a:ext cx="3744414" cy="4351338"/>
          </a:xfrm>
          <a:prstGeom prst="rect">
            <a:avLst/>
          </a:prstGeom>
        </p:spPr>
      </p:pic>
      <p:sp>
        <p:nvSpPr>
          <p:cNvPr id="6" name="TextBox 5"/>
          <p:cNvSpPr txBox="1"/>
          <p:nvPr/>
        </p:nvSpPr>
        <p:spPr>
          <a:xfrm>
            <a:off x="8662881" y="1690687"/>
            <a:ext cx="3321033" cy="3416320"/>
          </a:xfrm>
          <a:prstGeom prst="rect">
            <a:avLst/>
          </a:prstGeom>
          <a:noFill/>
        </p:spPr>
        <p:txBody>
          <a:bodyPr wrap="square" rtlCol="0">
            <a:spAutoFit/>
          </a:bodyPr>
          <a:lstStyle/>
          <a:p>
            <a:r>
              <a:rPr lang="en-US" sz="2400" dirty="0"/>
              <a:t>The key point is that the </a:t>
            </a:r>
            <a:r>
              <a:rPr lang="en-US" sz="2400" dirty="0" err="1"/>
              <a:t>chatbot</a:t>
            </a:r>
            <a:r>
              <a:rPr lang="en-US" sz="2400" dirty="0"/>
              <a:t> supports essential task management, allowing users to mark tasks to be done and easily retrieve unfinished tasks—all through simple message exchanges.</a:t>
            </a:r>
          </a:p>
        </p:txBody>
      </p:sp>
    </p:spTree>
    <p:extLst>
      <p:ext uri="{BB962C8B-B14F-4D97-AF65-F5344CB8AC3E}">
        <p14:creationId xmlns:p14="http://schemas.microsoft.com/office/powerpoint/2010/main" val="189547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Finding the solutions</a:t>
            </a:r>
          </a:p>
        </p:txBody>
      </p:sp>
      <p:pic>
        <p:nvPicPr>
          <p:cNvPr id="5" name="Picture 4"/>
          <p:cNvPicPr>
            <a:picLocks noChangeAspect="1"/>
          </p:cNvPicPr>
          <p:nvPr/>
        </p:nvPicPr>
        <p:blipFill>
          <a:blip r:embed="rId2"/>
          <a:stretch>
            <a:fillRect/>
          </a:stretch>
        </p:blipFill>
        <p:spPr>
          <a:xfrm>
            <a:off x="1313598" y="1493402"/>
            <a:ext cx="3944311" cy="4555706"/>
          </a:xfrm>
          <a:prstGeom prst="rect">
            <a:avLst/>
          </a:prstGeom>
        </p:spPr>
      </p:pic>
      <p:sp>
        <p:nvSpPr>
          <p:cNvPr id="6" name="TextBox 5"/>
          <p:cNvSpPr txBox="1"/>
          <p:nvPr/>
        </p:nvSpPr>
        <p:spPr>
          <a:xfrm>
            <a:off x="5733307" y="1493402"/>
            <a:ext cx="4808670" cy="2308324"/>
          </a:xfrm>
          <a:prstGeom prst="rect">
            <a:avLst/>
          </a:prstGeom>
          <a:noFill/>
        </p:spPr>
        <p:txBody>
          <a:bodyPr wrap="square" rtlCol="0">
            <a:spAutoFit/>
          </a:bodyPr>
          <a:lstStyle/>
          <a:p>
            <a:r>
              <a:rPr lang="en-US" sz="2400" dirty="0"/>
              <a:t>Another function of the </a:t>
            </a:r>
            <a:r>
              <a:rPr lang="en-US" sz="2400" dirty="0" err="1"/>
              <a:t>chatbot</a:t>
            </a:r>
            <a:r>
              <a:rPr lang="en-US" sz="2400" dirty="0"/>
              <a:t> is to help accurately retrieve the location of plastic retain bags in the warehouse and automatically update their positions when they are removed.</a:t>
            </a:r>
          </a:p>
        </p:txBody>
      </p:sp>
    </p:spTree>
    <p:extLst>
      <p:ext uri="{BB962C8B-B14F-4D97-AF65-F5344CB8AC3E}">
        <p14:creationId xmlns:p14="http://schemas.microsoft.com/office/powerpoint/2010/main" val="1183078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Finding the solutions</a:t>
            </a:r>
          </a:p>
        </p:txBody>
      </p:sp>
      <p:pic>
        <p:nvPicPr>
          <p:cNvPr id="5" name="Picture 4"/>
          <p:cNvPicPr>
            <a:picLocks noChangeAspect="1"/>
          </p:cNvPicPr>
          <p:nvPr/>
        </p:nvPicPr>
        <p:blipFill>
          <a:blip r:embed="rId2"/>
          <a:stretch>
            <a:fillRect/>
          </a:stretch>
        </p:blipFill>
        <p:spPr>
          <a:xfrm>
            <a:off x="7019320" y="1465873"/>
            <a:ext cx="4334480" cy="3486637"/>
          </a:xfrm>
          <a:prstGeom prst="rect">
            <a:avLst/>
          </a:prstGeom>
        </p:spPr>
      </p:pic>
      <p:sp>
        <p:nvSpPr>
          <p:cNvPr id="6" name="Right Arrow 5"/>
          <p:cNvSpPr/>
          <p:nvPr/>
        </p:nvSpPr>
        <p:spPr>
          <a:xfrm>
            <a:off x="6682154" y="3086100"/>
            <a:ext cx="404446" cy="237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838200" y="4952509"/>
            <a:ext cx="10515600" cy="1224453"/>
          </a:xfrm>
        </p:spPr>
        <p:txBody>
          <a:bodyPr>
            <a:noAutofit/>
          </a:bodyPr>
          <a:lstStyle/>
          <a:p>
            <a:pPr marL="0" indent="0">
              <a:buNone/>
            </a:pPr>
            <a:r>
              <a:rPr lang="en-US" sz="2400" dirty="0"/>
              <a:t>For example, when we want to retrieve a plastic bag located on pallet 1, layer 2, we need to move the upper layers to pallet 2. The relocated layers will be renumbered for both pallet and layer positions, and the software will automatically update the pallet and layer numbers in reverse order.</a:t>
            </a:r>
          </a:p>
        </p:txBody>
      </p:sp>
      <p:pic>
        <p:nvPicPr>
          <p:cNvPr id="8" name="Picture 7"/>
          <p:cNvPicPr>
            <a:picLocks noChangeAspect="1"/>
          </p:cNvPicPr>
          <p:nvPr/>
        </p:nvPicPr>
        <p:blipFill>
          <a:blip r:embed="rId3"/>
          <a:stretch>
            <a:fillRect/>
          </a:stretch>
        </p:blipFill>
        <p:spPr>
          <a:xfrm>
            <a:off x="838200" y="1825625"/>
            <a:ext cx="5757147" cy="3126885"/>
          </a:xfrm>
          <a:prstGeom prst="rect">
            <a:avLst/>
          </a:prstGeom>
        </p:spPr>
      </p:pic>
    </p:spTree>
    <p:extLst>
      <p:ext uri="{BB962C8B-B14F-4D97-AF65-F5344CB8AC3E}">
        <p14:creationId xmlns:p14="http://schemas.microsoft.com/office/powerpoint/2010/main" val="2562490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522</TotalTime>
  <Words>947</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Narrow</vt:lpstr>
      <vt:lpstr>Calibri</vt:lpstr>
      <vt:lpstr>Calibri Light</vt:lpstr>
      <vt:lpstr>Office Theme</vt:lpstr>
      <vt:lpstr>PAL CHAT BOT ASSISTANT</vt:lpstr>
      <vt:lpstr>1. Presenting the problem</vt:lpstr>
      <vt:lpstr>1. Presenting the problem</vt:lpstr>
      <vt:lpstr>2. Finding the root causes</vt:lpstr>
      <vt:lpstr>3. Finding the solutions</vt:lpstr>
      <vt:lpstr>3. Finding the solutions</vt:lpstr>
      <vt:lpstr>3. Finding the solutions</vt:lpstr>
      <vt:lpstr>3. Finding the solutions</vt:lpstr>
      <vt:lpstr>3. Finding the solutions</vt:lpstr>
      <vt:lpstr>3. Finding the solutions</vt:lpstr>
      <vt:lpstr>4. Evaluate the solutions</vt:lpstr>
      <vt:lpstr>4. Evaluate the solutions</vt:lpstr>
      <vt:lpstr>4. Evaluate the solutions</vt:lpstr>
      <vt:lpstr>5. Conclusions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 CHAT BOT ASSISTANT</dc:title>
  <dc:creator>NTM</dc:creator>
  <cp:lastModifiedBy>NTM</cp:lastModifiedBy>
  <cp:revision>41</cp:revision>
  <dcterms:created xsi:type="dcterms:W3CDTF">2025-05-16T08:28:03Z</dcterms:created>
  <dcterms:modified xsi:type="dcterms:W3CDTF">2025-05-20T04:28:33Z</dcterms:modified>
</cp:coreProperties>
</file>